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7" r:id="rId1"/>
    <p:sldMasterId id="2147483917" r:id="rId2"/>
  </p:sldMasterIdLst>
  <p:notesMasterIdLst>
    <p:notesMasterId r:id="rId24"/>
  </p:notesMasterIdLst>
  <p:sldIdLst>
    <p:sldId id="256" r:id="rId3"/>
    <p:sldId id="257" r:id="rId4"/>
    <p:sldId id="258" r:id="rId5"/>
    <p:sldId id="260" r:id="rId6"/>
    <p:sldId id="261" r:id="rId7"/>
    <p:sldId id="263" r:id="rId8"/>
    <p:sldId id="264" r:id="rId9"/>
    <p:sldId id="300" r:id="rId10"/>
    <p:sldId id="282" r:id="rId11"/>
    <p:sldId id="283" r:id="rId12"/>
    <p:sldId id="284" r:id="rId13"/>
    <p:sldId id="285" r:id="rId14"/>
    <p:sldId id="299" r:id="rId15"/>
    <p:sldId id="287" r:id="rId16"/>
    <p:sldId id="290" r:id="rId17"/>
    <p:sldId id="292" r:id="rId18"/>
    <p:sldId id="293" r:id="rId19"/>
    <p:sldId id="294" r:id="rId20"/>
    <p:sldId id="295" r:id="rId21"/>
    <p:sldId id="29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DFA89-8DF4-40E6-8EBC-35C20C17613F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EEF34-F19A-4894-8A56-6CB4CC3904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76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EF34-F19A-4894-8A56-6CB4CC3904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7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EEF34-F19A-4894-8A56-6CB4CC3904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8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 smtClean="0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8338B-30C3-425D-A4C3-E331A9CCE79C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15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D878-C3BB-4949-B1F3-C112619E9F17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1E53-4E8E-4587-B29F-49F2C0F3D583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7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299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0509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880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6295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7218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49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5226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126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3C07-8876-4914-ABEE-D46CE5546C39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7062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6855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3720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144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6124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5172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0965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9090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AEF9-8834-4E6A-AE55-369240537EBE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961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FDC4-1317-49B6-86B9-B5354B9E6F8A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4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6FB9-8FF7-42A8-830C-91BF25832229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5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83FA4-F921-4D0C-8644-C5F648F68510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8EE7-D775-4284-8057-696832974E8E}" type="datetime1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C5EB-CD47-41B8-972B-4BA6FCD04A4D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81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863EBB-9FC3-4C88-94D3-9AE6E0A00B14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2935C-A3E5-431C-982B-79D15B0CC304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63E650F-632A-4244-8CF0-BA325C26346F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92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63E650F-632A-4244-8CF0-BA325C26346F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045A004-D382-4EF0-BDFA-980C85EA520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8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671136" y="832179"/>
            <a:ext cx="7339638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INSTITUTO SUPERIOR POLIT</a:t>
            </a:r>
            <a:r>
              <a:rPr kumimoji="0" lang="pt-PT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kumimoji="0" lang="pt-PT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CNICO KALANDULA DE ANGOLA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DEPARTAMENTO DE CIÊCIAS DA SA</a:t>
            </a:r>
            <a:r>
              <a:rPr kumimoji="0" lang="pt-PT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Ú</a:t>
            </a:r>
            <a:r>
              <a:rPr kumimoji="0" lang="pt-PT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CURSO DE AN</a:t>
            </a:r>
            <a:r>
              <a:rPr kumimoji="0" lang="pt-PT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</a:t>
            </a:r>
            <a:r>
              <a:rPr kumimoji="0" lang="pt-PT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LISES CL</a:t>
            </a:r>
            <a:r>
              <a:rPr kumimoji="0" lang="pt-PT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</a:t>
            </a:r>
            <a:r>
              <a:rPr kumimoji="0" lang="pt-PT" sz="2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NICAS</a:t>
            </a:r>
          </a:p>
        </p:txBody>
      </p:sp>
      <p:sp>
        <p:nvSpPr>
          <p:cNvPr id="6" name="Retângulo 5"/>
          <p:cNvSpPr/>
          <p:nvPr/>
        </p:nvSpPr>
        <p:spPr>
          <a:xfrm>
            <a:off x="789709" y="3094374"/>
            <a:ext cx="1053638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ERROS ANALÍTICOS QUE </a:t>
            </a:r>
            <a:r>
              <a:rPr lang="pt-PT" sz="2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OCORRERAM </a:t>
            </a:r>
            <a:r>
              <a:rPr lang="pt-PT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LABORATÓRIO DE ANÁLISES CLÍNICAS DO HOSPITAL MATERNO INFANTIL MÃE JACINTA PAULINO NO IVº TRIMESTRE DE 2019</a:t>
            </a:r>
            <a:endParaRPr lang="pt-BR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847584" y="4798241"/>
            <a:ext cx="6096000" cy="15953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  <a:tabLst>
                <a:tab pos="2700020" algn="ctr"/>
                <a:tab pos="4083050" algn="l"/>
              </a:tabLst>
            </a:pPr>
            <a:r>
              <a:rPr lang="pt-BR" b="1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Autora: Ana Maria Fortunato Adão</a:t>
            </a:r>
          </a:p>
          <a:p>
            <a:pPr algn="ctr">
              <a:lnSpc>
                <a:spcPct val="150000"/>
              </a:lnSpc>
              <a:spcAft>
                <a:spcPts val="1000"/>
              </a:spcAft>
              <a:tabLst>
                <a:tab pos="2700020" algn="ctr"/>
                <a:tab pos="4083050" algn="l"/>
              </a:tabLst>
            </a:pPr>
            <a:r>
              <a:rPr lang="pt-BR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Orientadora: Ana Suzeth Soares – Ms</a:t>
            </a:r>
          </a:p>
          <a:p>
            <a:pPr algn="ctr">
              <a:lnSpc>
                <a:spcPct val="150000"/>
              </a:lnSpc>
              <a:spcAft>
                <a:spcPts val="1000"/>
              </a:spcAft>
              <a:tabLst>
                <a:tab pos="2700020" algn="ctr"/>
                <a:tab pos="4083050" algn="l"/>
              </a:tabLst>
            </a:pPr>
            <a:r>
              <a:rPr lang="pt-BR" b="1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Luanda, 2020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20326" y="2161206"/>
            <a:ext cx="10840369" cy="504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pt-BR" sz="2000" b="1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Trabalho de Conclusão do Curso para obtenção do titulo de Licenciada em Análises Clínicas.</a:t>
            </a:r>
            <a:endParaRPr lang="en-US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6"/>
            <a:ext cx="2130014" cy="18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59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2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4" name="Retângulo 3"/>
            <p:cNvSpPr/>
            <p:nvPr/>
          </p:nvSpPr>
          <p:spPr>
            <a:xfrm>
              <a:off x="946974" y="292098"/>
              <a:ext cx="8563563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 cont.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675" b="8708"/>
          <a:stretch/>
        </p:blipFill>
        <p:spPr>
          <a:xfrm>
            <a:off x="148856" y="1615087"/>
            <a:ext cx="5518297" cy="348403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813194" y="3478286"/>
            <a:ext cx="61030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  <a:spcAft>
                <a:spcPts val="800"/>
              </a:spcAft>
            </a:pP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mais que seja pequena a probabilidade de se gerar erros analíticos, A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Júnior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diz que as graves consequências que advêm do diagnóstico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errado,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podem levar até a morte em alguns casos. (7)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416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4" name="Retângulo 3"/>
            <p:cNvSpPr/>
            <p:nvPr/>
          </p:nvSpPr>
          <p:spPr>
            <a:xfrm>
              <a:off x="946974" y="292098"/>
              <a:ext cx="8563563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 cont.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Retângulo 5"/>
          <p:cNvSpPr/>
          <p:nvPr/>
        </p:nvSpPr>
        <p:spPr>
          <a:xfrm>
            <a:off x="7012974" y="2710488"/>
            <a:ext cx="499512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  <a:spcAft>
                <a:spcPts val="800"/>
              </a:spcAft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Segundo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Carvalho,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estes são indícios de que os trabalhadores não têm recebido treinamentos adequado (38), no entanto as actualizações sobre a preparação do paciente deveriam ser constantes para que erros do gênero não voltassem a se repetir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291" b="14393"/>
          <a:stretch/>
        </p:blipFill>
        <p:spPr>
          <a:xfrm>
            <a:off x="306976" y="1641875"/>
            <a:ext cx="6889898" cy="3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8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4" name="Retângulo 3"/>
            <p:cNvSpPr/>
            <p:nvPr/>
          </p:nvSpPr>
          <p:spPr>
            <a:xfrm>
              <a:off x="946974" y="292098"/>
              <a:ext cx="8563563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 cont.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Retângulo 5"/>
          <p:cNvSpPr/>
          <p:nvPr/>
        </p:nvSpPr>
        <p:spPr>
          <a:xfrm>
            <a:off x="1070344" y="1117547"/>
            <a:ext cx="82650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3538">
              <a:lnSpc>
                <a:spcPct val="150000"/>
              </a:lnSpc>
            </a:pP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</a:rPr>
              <a:t>Segundo Silva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uma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</a:rPr>
              <a:t>amostra biológica geralmente é marcada com marcador (21).</a:t>
            </a:r>
            <a:endParaRPr lang="pt-PT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pt-PT" dirty="0" smtClean="0">
                <a:latin typeface="Times New Roman" panose="02020603050405020304" pitchFamily="18" charset="0"/>
              </a:rPr>
              <a:t>Mas nesta pesquisa constatou-se que:</a:t>
            </a:r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8164483" y="4618848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</a:rPr>
              <a:t>O ideal seria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usar o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</a:rPr>
              <a:t>marcador para não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haver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</a:rPr>
              <a:t>perca de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informações.</a:t>
            </a:r>
            <a:endParaRPr lang="pt-BR" dirty="0"/>
          </a:p>
        </p:txBody>
      </p:sp>
      <p:pic>
        <p:nvPicPr>
          <p:cNvPr id="9" name="Imagem 8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0" y="2491638"/>
            <a:ext cx="6506722" cy="35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5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13</a:t>
            </a:fld>
            <a:endParaRPr lang="en-US"/>
          </a:p>
        </p:txBody>
      </p:sp>
      <p:pic>
        <p:nvPicPr>
          <p:cNvPr id="3" name="Imagem 1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7" y="1479177"/>
            <a:ext cx="6669536" cy="3669348"/>
          </a:xfrm>
          <a:prstGeom prst="rect">
            <a:avLst/>
          </a:prstGeom>
        </p:spPr>
      </p:pic>
      <p:grpSp>
        <p:nvGrpSpPr>
          <p:cNvPr id="4" name="Grupo 2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5" name="Retângulo 3"/>
            <p:cNvSpPr/>
            <p:nvPr/>
          </p:nvSpPr>
          <p:spPr>
            <a:xfrm>
              <a:off x="946974" y="292098"/>
              <a:ext cx="8563563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 cont.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6844553" y="2549561"/>
            <a:ext cx="46637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  <a:spcAft>
                <a:spcPts val="800"/>
              </a:spcAft>
            </a:pP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Apesar de que alguns métodos são mais utilizados que outros, dependendo da situação, o correto segundo a Sociedade Brasileira de Patologia Clínica é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desinfectar e fazer a esterilização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pós ela elimina todo e qualquer resíduo biológico  (20).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63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4" name="Retângulo 3"/>
            <p:cNvSpPr/>
            <p:nvPr/>
          </p:nvSpPr>
          <p:spPr>
            <a:xfrm>
              <a:off x="946974" y="292098"/>
              <a:ext cx="8563563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 cont.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Retângulo 5"/>
          <p:cNvSpPr/>
          <p:nvPr/>
        </p:nvSpPr>
        <p:spPr>
          <a:xfrm>
            <a:off x="659217" y="4944140"/>
            <a:ext cx="10985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Segundo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Silva e Alves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percentagens de 26% podem afectar na qualidade de confiabilidade pelo elevado risco de contaminações entre amostras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19).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491" b="12187"/>
          <a:stretch/>
        </p:blipFill>
        <p:spPr>
          <a:xfrm>
            <a:off x="1392865" y="1294903"/>
            <a:ext cx="6496493" cy="37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64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4" name="Retângulo 3"/>
            <p:cNvSpPr/>
            <p:nvPr/>
          </p:nvSpPr>
          <p:spPr>
            <a:xfrm>
              <a:off x="946974" y="292098"/>
              <a:ext cx="8563563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 cont.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Retângulo 5"/>
          <p:cNvSpPr/>
          <p:nvPr/>
        </p:nvSpPr>
        <p:spPr>
          <a:xfrm>
            <a:off x="7344460" y="1560488"/>
            <a:ext cx="42872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38163" algn="just">
              <a:lnSpc>
                <a:spcPct val="150000"/>
              </a:lnSpc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Segundo Comar e Merlin, a calibração dos equipamentos deve ser periódica, pelo menos uma vez ao dia, a fim de mensurar a precisão e exatidão dos analisadores (21).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7449998" y="3572980"/>
            <a:ext cx="4319599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ideal seria fazer verificações e calibrações regularmente nos aparelhos, porque um aparelho mal calibrado gera resultados incertos que podem pôr em risco a vida do paciente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923" b="13529"/>
          <a:stretch/>
        </p:blipFill>
        <p:spPr>
          <a:xfrm>
            <a:off x="243429" y="1994439"/>
            <a:ext cx="5844719" cy="405673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683241" y="1114212"/>
            <a:ext cx="327019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pt-PT" sz="2000" b="1" kern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b="1" kern="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º.  Fase Analítica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086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4" name="Retângulo 3"/>
            <p:cNvSpPr/>
            <p:nvPr/>
          </p:nvSpPr>
          <p:spPr>
            <a:xfrm>
              <a:off x="946974" y="292098"/>
              <a:ext cx="8563563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 cont.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96066" y="4805028"/>
            <a:ext cx="9391426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5381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Segundo </a:t>
            </a:r>
            <a:r>
              <a:rPr lang="pt-PT" altLang="pt-BR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Lippi</a:t>
            </a:r>
            <a:r>
              <a:rPr lang="pt-PT" alt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</a:t>
            </a:r>
            <a:r>
              <a:rPr kumimoji="0" lang="pt-PT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falta de fornecimento de energia elétrica pode levar ao fracasso a maior parte das tarefas executadas na fase analítica, na qualidade da</a:t>
            </a:r>
            <a:r>
              <a:rPr kumimoji="0" lang="pt-PT" altLang="pt-B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maior parte</a:t>
            </a:r>
            <a:r>
              <a:rPr kumimoji="0" lang="pt-PT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dela ser automatizada (6) (</a:t>
            </a:r>
            <a:r>
              <a:rPr lang="pt-PT" altLang="pt-BR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kumimoji="0" lang="pt-PT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r>
              <a:rPr kumimoji="0" lang="pt-BR" altLang="pt-B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107"/>
          <a:stretch/>
        </p:blipFill>
        <p:spPr>
          <a:xfrm>
            <a:off x="1885278" y="1232099"/>
            <a:ext cx="8899263" cy="37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23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4" name="Retângulo 3"/>
            <p:cNvSpPr/>
            <p:nvPr/>
          </p:nvSpPr>
          <p:spPr>
            <a:xfrm>
              <a:off x="946974" y="292098"/>
              <a:ext cx="8563563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 cont.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552" b="5179"/>
          <a:stretch/>
        </p:blipFill>
        <p:spPr>
          <a:xfrm>
            <a:off x="761404" y="1756534"/>
            <a:ext cx="5787614" cy="432054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549018" y="2549561"/>
            <a:ext cx="513456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Merlin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realçou que a falta de manutenção pode gerar falhas nos equipamentos e estas falhas, apesar de muitas vezes não serem detetadas  no controle interno de qualidade, conduzem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aos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erros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sistemáticos (21).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42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4" name="Retângulo 3"/>
            <p:cNvSpPr/>
            <p:nvPr/>
          </p:nvSpPr>
          <p:spPr>
            <a:xfrm>
              <a:off x="946974" y="292098"/>
              <a:ext cx="8563563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 cont.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Retângulo 5"/>
          <p:cNvSpPr/>
          <p:nvPr/>
        </p:nvSpPr>
        <p:spPr>
          <a:xfrm>
            <a:off x="252935" y="1069925"/>
            <a:ext cx="1095954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pt-PT" sz="2000" b="1" kern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PT" sz="2000" b="1" kern="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º.  Fase pós-Analítica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925" b="44947"/>
          <a:stretch/>
        </p:blipFill>
        <p:spPr>
          <a:xfrm>
            <a:off x="252935" y="1976970"/>
            <a:ext cx="6809590" cy="270091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785847" y="1776962"/>
            <a:ext cx="39868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  <a:spcAft>
                <a:spcPts val="800"/>
              </a:spcAft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Segundo ANVISA, é estabelecido que os laudos devem ser revisados periodicamente devido aos erros de transcrição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14)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545641" y="3656708"/>
            <a:ext cx="446724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Caso haja uma irregularidade nos laudos previamente analisados, </a:t>
            </a: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todo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processo é feito novamente.</a:t>
            </a:r>
            <a:endParaRPr lang="pt-B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33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4" name="Retângulo 3"/>
            <p:cNvSpPr/>
            <p:nvPr/>
          </p:nvSpPr>
          <p:spPr>
            <a:xfrm>
              <a:off x="946974" y="292098"/>
              <a:ext cx="8563563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 cont.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754" b="26661"/>
          <a:stretch/>
        </p:blipFill>
        <p:spPr>
          <a:xfrm>
            <a:off x="935665" y="1735020"/>
            <a:ext cx="8272630" cy="41494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3188" y="4174542"/>
            <a:ext cx="53749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 </a:t>
            </a: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laboratório deve garantir a confidencialidade das informações, e assegurar o processo de armazenamento e a preservação dos dados </a:t>
            </a:r>
            <a:r>
              <a:rPr lang="pt-PT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ainda que por </a:t>
            </a:r>
            <a:r>
              <a:rPr lang="pt-PT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período definido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2860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215530" y="940124"/>
            <a:ext cx="1502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Sumário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113183" y="1771899"/>
            <a:ext cx="8428382" cy="378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pt-BR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INTRODUÇÃO</a:t>
            </a:r>
            <a:endParaRPr lang="en-US" sz="2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1.1. </a:t>
            </a:r>
            <a:r>
              <a:rPr lang="pt-BR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Problema</a:t>
            </a:r>
            <a:endParaRPr lang="en-US" sz="2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1.2. Objectivos</a:t>
            </a:r>
            <a:endParaRPr lang="en-US" sz="2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1.3. </a:t>
            </a:r>
            <a:r>
              <a:rPr lang="pt-BR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Justificativa</a:t>
            </a:r>
            <a:endParaRPr lang="en-US" sz="2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METODOLOGIA</a:t>
            </a:r>
            <a:endParaRPr lang="en-US" sz="2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APRESENTAÇÃO E DISCUÇÃO </a:t>
            </a:r>
            <a:r>
              <a:rPr lang="pt-PT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RESULTADOS</a:t>
            </a:r>
            <a:endParaRPr lang="en-US" sz="20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CONCLUSÕES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8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521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97415" y="1326228"/>
            <a:ext cx="11370834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  <a:spcAft>
                <a:spcPts val="800"/>
              </a:spcAft>
            </a:pP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Fase com maior número de Erro: Pré-analítica, albergando 58% </a:t>
            </a:r>
            <a:r>
              <a:rPr lang="pt-PT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erros</a:t>
            </a:r>
          </a:p>
          <a:p>
            <a:pPr indent="540385" algn="just">
              <a:lnSpc>
                <a:spcPct val="150000"/>
              </a:lnSpc>
              <a:spcAft>
                <a:spcPts val="800"/>
              </a:spcAft>
            </a:pPr>
            <a:r>
              <a:rPr lang="pt-PT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 </a:t>
            </a: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fase pré-analítica os maiores índices de erros foram encontrados na escritura do médico (45%), na marcação das amostras biológicas (32%) e no armazenamento das amostras (26%).</a:t>
            </a:r>
            <a:endParaRPr lang="pt-BR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lnSpc>
                <a:spcPct val="150000"/>
              </a:lnSpc>
              <a:spcAft>
                <a:spcPts val="800"/>
              </a:spcAft>
            </a:pP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 fase analítica, os maiores índices de erros foram encontrados na detenção de reagentes impuros (26%), no controle do tempo (23%), no fornecimento de energia elétrica (26%) e na manutenção dos equipamentos laboratoriais (32%).</a:t>
            </a:r>
            <a:endParaRPr lang="pt-BR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lnSpc>
                <a:spcPct val="150000"/>
              </a:lnSpc>
              <a:spcAft>
                <a:spcPts val="800"/>
              </a:spcAft>
            </a:pPr>
            <a:r>
              <a:rPr lang="pt-P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 fase pós-analítica o maior índice de erros foi encontrado no atraso da liberação dos laudos (18%).</a:t>
            </a:r>
            <a:endParaRPr lang="pt-BR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5" name="Retângulo 4"/>
            <p:cNvSpPr/>
            <p:nvPr/>
          </p:nvSpPr>
          <p:spPr>
            <a:xfrm>
              <a:off x="935665" y="292098"/>
              <a:ext cx="2460930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4. CONCLUSÃO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Conexão reta 5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536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2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3"/>
          <p:cNvSpPr/>
          <p:nvPr/>
        </p:nvSpPr>
        <p:spPr>
          <a:xfrm>
            <a:off x="399435" y="1787808"/>
            <a:ext cx="11335870" cy="1720215"/>
          </a:xfrm>
          <a:prstGeom prst="rect">
            <a:avLst/>
          </a:prstGeom>
        </p:spPr>
        <p:txBody>
          <a:bodyPr wrap="square">
            <a:spAutoFit/>
            <a:scene3d>
              <a:camera prst="perspective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ct val="115000"/>
              </a:lnSpc>
              <a:spcBef>
                <a:spcPts val="2400"/>
              </a:spcBef>
            </a:pPr>
            <a:r>
              <a:rPr lang="pt-PT" sz="10000" b="1" kern="0" dirty="0" smtClean="0">
                <a:ln>
                  <a:solidFill>
                    <a:srgbClr val="FF0000"/>
                  </a:solidFill>
                </a:ln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Muito</a:t>
            </a:r>
            <a:endParaRPr lang="pt-PT" sz="10000" b="1" kern="0" dirty="0" smtClean="0">
              <a:ln>
                <a:solidFill>
                  <a:srgbClr val="FF0000"/>
                </a:solidFill>
              </a:ln>
              <a:solidFill>
                <a:srgbClr val="365F9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3"/>
          <p:cNvSpPr/>
          <p:nvPr/>
        </p:nvSpPr>
        <p:spPr>
          <a:xfrm>
            <a:off x="551835" y="3017531"/>
            <a:ext cx="11335870" cy="2794548"/>
          </a:xfrm>
          <a:prstGeom prst="rect">
            <a:avLst/>
          </a:prstGeom>
        </p:spPr>
        <p:txBody>
          <a:bodyPr wrap="square">
            <a:spAutoFit/>
            <a:scene3d>
              <a:camera prst="perspective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>
              <a:lnSpc>
                <a:spcPct val="115000"/>
              </a:lnSpc>
              <a:spcBef>
                <a:spcPts val="2400"/>
              </a:spcBef>
            </a:pPr>
            <a:r>
              <a:rPr lang="pt-PT" sz="16600" b="1" kern="0" dirty="0" smtClean="0">
                <a:ln>
                  <a:solidFill>
                    <a:srgbClr val="FF0000"/>
                  </a:solidFill>
                </a:ln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Obrigado</a:t>
            </a:r>
            <a:endParaRPr lang="pt-PT" sz="16600" b="1" kern="0" dirty="0" smtClean="0">
              <a:ln>
                <a:solidFill>
                  <a:srgbClr val="FF0000"/>
                </a:solidFill>
              </a:ln>
              <a:solidFill>
                <a:srgbClr val="365F9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084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90632" y="957016"/>
            <a:ext cx="2632452" cy="579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sz="2400" b="1" kern="0" dirty="0" smtClean="0"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pt-BR" sz="2400" b="1" kern="0" dirty="0" smtClean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INTRODUÇÃO</a:t>
            </a:r>
            <a:endParaRPr lang="en-US" sz="2400" b="1" kern="0" dirty="0">
              <a:solidFill>
                <a:srgbClr val="365F9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63826" y="1944039"/>
            <a:ext cx="10968652" cy="371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Atualmente, o objetivo mais importante da medicina diagnóstica é garantir aos médicos e pacientes um atendimento eficiente e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seguro. Os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erros de diagnóstico são uma ameaça significativa para a segurança dos pacientes, pois podem causar o atraso e ainda a falta de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diagnóstico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(4). </a:t>
            </a:r>
            <a:endParaRPr lang="pt-PT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42925">
              <a:lnSpc>
                <a:spcPct val="150000"/>
              </a:lnSpc>
            </a:pP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42925">
              <a:lnSpc>
                <a:spcPct val="150000"/>
              </a:lnSpc>
            </a:pP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consequências dos erros em laboratórios de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Análises Clínica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podem ser muitas vezes graves, especialmente quando o teste irá definir um diagnóstico, ocasionando resultados falsos positivo, ou ainda falsos negativo. Ambas as circunstâncias colocam em risco a saúde do paciente e produzem custos desnecessários para o sistema de saúde (6).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42925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63550" algn="just"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189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37314" y="892007"/>
            <a:ext cx="3272050" cy="579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algn="just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tabLst>
                <a:tab pos="119063" algn="l"/>
              </a:tabLst>
            </a:pPr>
            <a:r>
              <a:rPr lang="pt-BR" sz="2400" b="1" kern="0" dirty="0" smtClean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1.1. PROBLEMÁTICA</a:t>
            </a:r>
            <a:endParaRPr lang="en-US" sz="2800" b="1" kern="0" dirty="0">
              <a:solidFill>
                <a:srgbClr val="365F9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37314" y="2036891"/>
            <a:ext cx="9909913" cy="2329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3550" algn="just">
              <a:lnSpc>
                <a:spcPct val="150000"/>
              </a:lnSpc>
              <a:spcAft>
                <a:spcPts val="1000"/>
              </a:spcAft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inconformidades em alguns processos analíticos no processamento das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análises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que são fontes potenciais de erros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nos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 de Análises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Clínicas,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levou-me a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questionar:</a:t>
            </a:r>
          </a:p>
          <a:p>
            <a:pPr indent="463550" algn="just">
              <a:lnSpc>
                <a:spcPct val="150000"/>
              </a:lnSpc>
              <a:spcAft>
                <a:spcPts val="1000"/>
              </a:spcAft>
            </a:pPr>
            <a:r>
              <a:rPr lang="pt-P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Quais </a:t>
            </a:r>
            <a:r>
              <a:rPr lang="pt-P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são os Erros Analíticos que </a:t>
            </a:r>
            <a:r>
              <a:rPr lang="pt-PT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Ocorreram </a:t>
            </a:r>
            <a:r>
              <a:rPr lang="pt-P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Laboratório de Análises Clínicas do Hospital Materno Infantil Mãe Jacinta Paulino no IVº Trimestre de 2019 em Luanda?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63550" algn="just">
              <a:lnSpc>
                <a:spcPct val="115000"/>
              </a:lnSpc>
              <a:spcAft>
                <a:spcPts val="10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654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23250" y="899675"/>
            <a:ext cx="2707793" cy="579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algn="just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pt-BR" sz="2400" b="1" kern="0" dirty="0" smtClean="0"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1.2. OBJECTIVOS</a:t>
            </a:r>
            <a:endParaRPr lang="en-US" sz="2800" b="1" kern="0" dirty="0">
              <a:solidFill>
                <a:srgbClr val="365F9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23250" y="1835052"/>
            <a:ext cx="982702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pt-BR" sz="2000" b="1" kern="0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Objectivo Geral</a:t>
            </a:r>
            <a:endParaRPr lang="en-US" sz="2400" b="1" kern="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01700" indent="-542925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Descrever os Erros Analíticos que ocorreram no Laboratório de Análises Clínicas do Hospital Materno Infantil Mãe Jacinta Paulino no IV º Trimestre de 2019 em Luanda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4"/>
          <p:cNvSpPr/>
          <p:nvPr/>
        </p:nvSpPr>
        <p:spPr>
          <a:xfrm>
            <a:off x="1123250" y="3788238"/>
            <a:ext cx="2932366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pt-BR" sz="2000" b="1" kern="0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Objectivos </a:t>
            </a:r>
            <a:r>
              <a:rPr lang="pt-BR" sz="2000" b="1" kern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Específicos</a:t>
            </a:r>
          </a:p>
        </p:txBody>
      </p:sp>
      <p:sp>
        <p:nvSpPr>
          <p:cNvPr id="7" name="Retângulo 5"/>
          <p:cNvSpPr/>
          <p:nvPr/>
        </p:nvSpPr>
        <p:spPr>
          <a:xfrm>
            <a:off x="1774102" y="4055085"/>
            <a:ext cx="82713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 </a:t>
            </a:r>
            <a:endParaRPr lang="pt-BR" dirty="0"/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Identificar os tipos de erros;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Observar os métodos analíticos;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Verificar os procedimentos analíticos realizados em comparação com POP;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Detectar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fase com maior número de erro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412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69846" y="885643"/>
            <a:ext cx="3121367" cy="579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pt-BR" sz="2400" b="1" kern="0" dirty="0" smtClean="0"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1.3. JUSTIFICATIVA</a:t>
            </a:r>
            <a:endParaRPr lang="en-US" sz="2800" b="1" kern="0" dirty="0">
              <a:solidFill>
                <a:srgbClr val="365F9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69846" y="2111594"/>
            <a:ext cx="1014263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 algn="just">
              <a:lnSpc>
                <a:spcPct val="150000"/>
              </a:lnSpc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Atendendo as graves consequências que ocorrem pelo diagnóstico errado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 em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alguns casos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levam até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morte, os erros analíticos de várias ordens continuam a ser um problema que dificulta o êxito destes serviços.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Foram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observadas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Hospital em estudo algumas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inconformidades em alguns processos analíticos no processamento das análises, que são fontes potenciais de erros. 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42925" algn="just">
              <a:lnSpc>
                <a:spcPct val="150000"/>
              </a:lnSpc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Razão pela qual houve a necessidade de se desenvolver uma pesquisa nesta área com o intuito de fazer os estudos dos erros analíticos que ocorrem no Laboratório de Análises Clínicas do Hospital Materno Infantil Mãe Jacinta Paulino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66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24673" y="887303"/>
            <a:ext cx="2919389" cy="579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2400"/>
              </a:spcBef>
            </a:pPr>
            <a:r>
              <a:rPr lang="pt-BR" sz="2400" b="1" kern="0" dirty="0" smtClean="0"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METODOLOGIA</a:t>
            </a:r>
            <a:endParaRPr lang="en-US" sz="2800" b="1" kern="0" dirty="0">
              <a:solidFill>
                <a:srgbClr val="365F9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87544" y="1969587"/>
            <a:ext cx="1032067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3550" algn="just"/>
            <a:r>
              <a:rPr lang="pt-BR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 de Estudo e </a:t>
            </a:r>
            <a:r>
              <a:rPr lang="pt-BR" sz="2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Enfoque</a:t>
            </a:r>
          </a:p>
          <a:p>
            <a:pPr algn="just"/>
            <a:endParaRPr lang="pt-PT" sz="1100" dirty="0" smtClean="0"/>
          </a:p>
          <a:p>
            <a:pPr indent="542925" algn="just">
              <a:lnSpc>
                <a:spcPct val="150000"/>
              </a:lnSpc>
            </a:pP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Realizou-se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estudo Observacional Descritivo Transversal com uma abordagem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91812" y="3062194"/>
            <a:ext cx="1101255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463550" algn="just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pt-BR" sz="2000" b="1" kern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Universo </a:t>
            </a:r>
            <a:r>
              <a:rPr lang="pt-BR" sz="2000" b="1" kern="0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pt-BR" sz="2000" b="1" kern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Amostra</a:t>
            </a:r>
            <a:endParaRPr lang="en-US" sz="2000" dirty="0">
              <a:solidFill>
                <a:schemeClr val="accent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1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627063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Universo – 31 Analistas do Laboratório do HMIMJP</a:t>
            </a:r>
          </a:p>
          <a:p>
            <a:pPr indent="627063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Amostra – 27 Analistas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Laboratório do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HMIMJP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1"/>
          <p:cNvSpPr/>
          <p:nvPr/>
        </p:nvSpPr>
        <p:spPr>
          <a:xfrm>
            <a:off x="920894" y="4539522"/>
            <a:ext cx="9630296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63550">
              <a:lnSpc>
                <a:spcPct val="150000"/>
              </a:lnSpc>
            </a:pPr>
            <a:r>
              <a:rPr lang="pt-BR" sz="2000" b="1" kern="0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 de </a:t>
            </a:r>
            <a:r>
              <a:rPr lang="pt-BR" sz="2000" b="1" kern="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Estudo</a:t>
            </a:r>
            <a:endParaRPr lang="pt-PT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63550">
              <a:lnSpc>
                <a:spcPct val="150000"/>
              </a:lnSpc>
            </a:pPr>
            <a:endParaRPr lang="pt-PT" sz="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63550">
              <a:lnSpc>
                <a:spcPct val="150000"/>
              </a:lnSpc>
            </a:pP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Laboratório do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Materno Infantil Mãe Jacinta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Paulino, localizado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município de Viana, Bairro Luanda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Sul.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815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183" y="1954835"/>
            <a:ext cx="6460406" cy="4072477"/>
          </a:xfrm>
          <a:prstGeom prst="rect">
            <a:avLst/>
          </a:prstGeom>
        </p:spPr>
      </p:pic>
      <p:grpSp>
        <p:nvGrpSpPr>
          <p:cNvPr id="4" name="Grupo 7"/>
          <p:cNvGrpSpPr/>
          <p:nvPr/>
        </p:nvGrpSpPr>
        <p:grpSpPr>
          <a:xfrm>
            <a:off x="1020056" y="497313"/>
            <a:ext cx="10494335" cy="517065"/>
            <a:chOff x="935665" y="292098"/>
            <a:chExt cx="10494335" cy="517065"/>
          </a:xfrm>
        </p:grpSpPr>
        <p:sp>
          <p:nvSpPr>
            <p:cNvPr id="5" name="Retângulo 2"/>
            <p:cNvSpPr/>
            <p:nvPr/>
          </p:nvSpPr>
          <p:spPr>
            <a:xfrm>
              <a:off x="1012066" y="292098"/>
              <a:ext cx="8050602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Retângulo 4"/>
          <p:cNvSpPr/>
          <p:nvPr/>
        </p:nvSpPr>
        <p:spPr>
          <a:xfrm>
            <a:off x="787544" y="1351402"/>
            <a:ext cx="10326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3550"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Existem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pré-Analítica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Analítica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pós-Analítica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9"/>
          <p:cNvSpPr/>
          <p:nvPr/>
        </p:nvSpPr>
        <p:spPr>
          <a:xfrm>
            <a:off x="6835961" y="2692260"/>
            <a:ext cx="45639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PT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Devemos ter o conhecimento de que Erro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a acção ou consequência de errar. No laboratório existem 2 tipos de erros: Erros Sistemáticos e Erros Aleatórios.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PT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 concordância com o estudo feito por </a:t>
            </a:r>
            <a:r>
              <a:rPr lang="pt-PT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Berneco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 fase com maior número de erro geralmente é a fase pré-Analítica por ela ser feita de forma manual(37).</a:t>
            </a:r>
          </a:p>
        </p:txBody>
      </p:sp>
    </p:spTree>
    <p:extLst>
      <p:ext uri="{BB962C8B-B14F-4D97-AF65-F5344CB8AC3E}">
        <p14:creationId xmlns:p14="http://schemas.microsoft.com/office/powerpoint/2010/main" val="249312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5A004-D382-4EF0-BDFA-980C85EA520C}" type="slidenum">
              <a:rPr lang="en-US" sz="12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52935" y="1069925"/>
            <a:ext cx="10959548" cy="417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1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pt-PT" sz="2000" b="1" kern="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1º.  Fase pré-Analítica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996744" y="2115739"/>
            <a:ext cx="565457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Segundo Da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Cruz,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amostras deverão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 devidamente idêntificadas (31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No entanto se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letra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médico solicitante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ilegível as probabilidades 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se gerar erro serão maiores.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erradicar este tipo de erro o correcto seria o médico fazer a trasncrição com letras </a:t>
            </a:r>
            <a:r>
              <a:rPr lang="pt-P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legíveis e identificáveis.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3" r="22008" b="12782"/>
          <a:stretch/>
        </p:blipFill>
        <p:spPr>
          <a:xfrm>
            <a:off x="946974" y="1748557"/>
            <a:ext cx="4657060" cy="3135022"/>
          </a:xfrm>
          <a:prstGeom prst="rect">
            <a:avLst/>
          </a:prstGeom>
        </p:spPr>
      </p:pic>
      <p:grpSp>
        <p:nvGrpSpPr>
          <p:cNvPr id="11" name="Grupo 2"/>
          <p:cNvGrpSpPr/>
          <p:nvPr/>
        </p:nvGrpSpPr>
        <p:grpSpPr>
          <a:xfrm>
            <a:off x="935665" y="292098"/>
            <a:ext cx="10494335" cy="517065"/>
            <a:chOff x="935665" y="292098"/>
            <a:chExt cx="10494335" cy="517065"/>
          </a:xfrm>
        </p:grpSpPr>
        <p:sp>
          <p:nvSpPr>
            <p:cNvPr id="12" name="Retângulo 3"/>
            <p:cNvSpPr/>
            <p:nvPr/>
          </p:nvSpPr>
          <p:spPr>
            <a:xfrm>
              <a:off x="946974" y="292098"/>
              <a:ext cx="8563563" cy="5170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15000"/>
                </a:lnSpc>
                <a:spcBef>
                  <a:spcPts val="2400"/>
                </a:spcBef>
              </a:pP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 APRESENTAÇÃO </a:t>
              </a:r>
              <a:r>
                <a:rPr lang="pt-BR" sz="2400" b="1" kern="0" dirty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 DISCUÇÃO DOS </a:t>
              </a:r>
              <a:r>
                <a:rPr lang="pt-BR" sz="2400" b="1" kern="0" dirty="0" smtClean="0">
                  <a:solidFill>
                    <a:srgbClr val="365F9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RESULTADOS cont.</a:t>
              </a:r>
              <a:endParaRPr lang="en-US" sz="2800" b="1" kern="0" dirty="0">
                <a:solidFill>
                  <a:srgbClr val="365F91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Conexão reta 4"/>
            <p:cNvCxnSpPr/>
            <p:nvPr/>
          </p:nvCxnSpPr>
          <p:spPr>
            <a:xfrm>
              <a:off x="935665" y="809163"/>
              <a:ext cx="104943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0759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EC7F02AD-9687-440F-A9DF-FAA6F22270D7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1200</TotalTime>
  <Words>1209</Words>
  <Application>Microsoft Office PowerPoint</Application>
  <PresentationFormat>Personalizados</PresentationFormat>
  <Paragraphs>113</Paragraphs>
  <Slides>21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dos diapositivos</vt:lpstr>
      </vt:variant>
      <vt:variant>
        <vt:i4>21</vt:i4>
      </vt:variant>
    </vt:vector>
  </HeadingPairs>
  <TitlesOfParts>
    <vt:vector size="23" baseType="lpstr">
      <vt:lpstr>Retrospetiva</vt:lpstr>
      <vt:lpstr>Ion Boardroom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JamAdri</dc:creator>
  <cp:lastModifiedBy>hp</cp:lastModifiedBy>
  <cp:revision>195</cp:revision>
  <dcterms:created xsi:type="dcterms:W3CDTF">2018-11-10T21:07:31Z</dcterms:created>
  <dcterms:modified xsi:type="dcterms:W3CDTF">2020-10-14T12:00:38Z</dcterms:modified>
</cp:coreProperties>
</file>